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7" r:id="rId3"/>
    <p:sldId id="275" r:id="rId4"/>
    <p:sldId id="278" r:id="rId5"/>
    <p:sldId id="279" r:id="rId6"/>
    <p:sldId id="282" r:id="rId7"/>
    <p:sldId id="28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278" autoAdjust="0"/>
  </p:normalViewPr>
  <p:slideViewPr>
    <p:cSldViewPr>
      <p:cViewPr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743" y="0"/>
            <a:ext cx="2945342" cy="496888"/>
          </a:xfrm>
          <a:prstGeom prst="rect">
            <a:avLst/>
          </a:prstGeom>
        </p:spPr>
        <p:txBody>
          <a:bodyPr vert="horz" lIns="91518" tIns="45759" rIns="91518" bIns="45759" rtlCol="0"/>
          <a:lstStyle>
            <a:lvl1pPr algn="r">
              <a:defRPr sz="1200"/>
            </a:lvl1pPr>
          </a:lstStyle>
          <a:p>
            <a:fld id="{500242D7-37B7-4AAD-9FB6-459C6E7C54B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8" tIns="45759" rIns="91518" bIns="4575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6" cy="4467225"/>
          </a:xfrm>
          <a:prstGeom prst="rect">
            <a:avLst/>
          </a:prstGeom>
        </p:spPr>
        <p:txBody>
          <a:bodyPr vert="horz" lIns="91518" tIns="45759" rIns="91518" bIns="4575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743" y="9428164"/>
            <a:ext cx="2945342" cy="496887"/>
          </a:xfrm>
          <a:prstGeom prst="rect">
            <a:avLst/>
          </a:prstGeom>
        </p:spPr>
        <p:txBody>
          <a:bodyPr vert="horz" lIns="91518" tIns="45759" rIns="91518" bIns="45759" rtlCol="0" anchor="b"/>
          <a:lstStyle>
            <a:lvl1pPr algn="r">
              <a:defRPr sz="1200"/>
            </a:lvl1pPr>
          </a:lstStyle>
          <a:p>
            <a:fld id="{43AB365A-0DD9-43D9-913F-F895357970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365A-0DD9-43D9-913F-F895357970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7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40775" y="595395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522085"/>
              </p:ext>
            </p:extLst>
          </p:nvPr>
        </p:nvGraphicFramePr>
        <p:xfrm>
          <a:off x="35077" y="1340768"/>
          <a:ext cx="9108923" cy="5525970"/>
        </p:xfrm>
        <a:graphic>
          <a:graphicData uri="http://schemas.openxmlformats.org/drawingml/2006/table">
            <a:tbl>
              <a:tblPr/>
              <a:tblGrid>
                <a:gridCol w="820662"/>
                <a:gridCol w="2078869"/>
                <a:gridCol w="1105381"/>
                <a:gridCol w="822755"/>
                <a:gridCol w="770417"/>
                <a:gridCol w="762043"/>
                <a:gridCol w="971395"/>
                <a:gridCol w="973488"/>
                <a:gridCol w="803913"/>
              </a:tblGrid>
              <a:tr h="881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численность населения на 01.01.2019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РОДИЛИСЬ ДЕТЕЙ</a:t>
                      </a:r>
                      <a:r>
                        <a:rPr lang="ru-RU" sz="11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( по данным СП)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Родилось на 1000 жителей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УМЕРЛИ, человек                </a:t>
                      </a:r>
                      <a:r>
                        <a:rPr lang="ru-RU" sz="1100" b="0" i="0" u="none" strike="noStrike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(по данным СП)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 на 1000 жителей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Смертность на 1000 жителей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8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январь-МАРТ 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январь-МАРТ 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январь-МАРТ 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январь-МАРТ 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Чутеевское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1 160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793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2 303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621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3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963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13 671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53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332030"/>
              </p:ext>
            </p:extLst>
          </p:nvPr>
        </p:nvGraphicFramePr>
        <p:xfrm>
          <a:off x="0" y="1340768"/>
          <a:ext cx="9143999" cy="5517233"/>
        </p:xfrm>
        <a:graphic>
          <a:graphicData uri="http://schemas.openxmlformats.org/drawingml/2006/table">
            <a:tbl>
              <a:tblPr/>
              <a:tblGrid>
                <a:gridCol w="691700"/>
                <a:gridCol w="2258804"/>
                <a:gridCol w="1384428"/>
                <a:gridCol w="1092970"/>
                <a:gridCol w="1092970"/>
                <a:gridCol w="1238699"/>
                <a:gridCol w="1384428"/>
              </a:tblGrid>
              <a:tr h="8964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Достижения в спорте (сумма баллов), январь-МАРТ 2019г.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Достижения в спорте    за 1 КВАРТАЛ 2019 год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Введено жилья за 1 КВАРТАЛ 2019 год , кв.метров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введенная за 1 КВАРТАЛ 2019 г. на одного жителя, кв.м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введенная за 1 КВАРТАЛ 2019 г. жилья  на одного жителя, кв.м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410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240,8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0,208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163,1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0,206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287,6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0,381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216,7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58,4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0,078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286,6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0,124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0,211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8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0,000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3366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728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1 384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0,101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500" y="571500"/>
            <a:ext cx="8191500" cy="71437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230363"/>
              </p:ext>
            </p:extLst>
          </p:nvPr>
        </p:nvGraphicFramePr>
        <p:xfrm>
          <a:off x="107502" y="1340769"/>
          <a:ext cx="9024640" cy="5400608"/>
        </p:xfrm>
        <a:graphic>
          <a:graphicData uri="http://schemas.openxmlformats.org/drawingml/2006/table">
            <a:tbl>
              <a:tblPr/>
              <a:tblGrid>
                <a:gridCol w="542974"/>
                <a:gridCol w="2228407"/>
                <a:gridCol w="1413003"/>
                <a:gridCol w="1129062"/>
                <a:gridCol w="967053"/>
                <a:gridCol w="1099152"/>
                <a:gridCol w="967053"/>
                <a:gridCol w="677936"/>
              </a:tblGrid>
              <a:tr h="8731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Сбор собственных доходов сельских поселений за ЯНВАРЬ -МАРТ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план 2019 годовой (тыс.руб)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Исполнение бюджета за 1 КВАРТАЛ 2019 год, %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Всего,тыс.руб.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442,6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630,7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468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620,3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445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802,0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371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205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622,0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474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54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500,1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618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509,6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497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266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563,2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437,6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1 659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720,4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2 785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491,4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522,4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319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512,9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772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575,9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879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611,4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322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931,4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1 001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553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625,2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733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227576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8 185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598,7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12 416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71437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9233"/>
              </p:ext>
            </p:extLst>
          </p:nvPr>
        </p:nvGraphicFramePr>
        <p:xfrm>
          <a:off x="0" y="1268760"/>
          <a:ext cx="9132145" cy="5589241"/>
        </p:xfrm>
        <a:graphic>
          <a:graphicData uri="http://schemas.openxmlformats.org/drawingml/2006/table">
            <a:tbl>
              <a:tblPr/>
              <a:tblGrid>
                <a:gridCol w="611560"/>
                <a:gridCol w="3024336"/>
                <a:gridCol w="1368152"/>
                <a:gridCol w="1296144"/>
                <a:gridCol w="1133020"/>
                <a:gridCol w="979098"/>
                <a:gridCol w="719835"/>
              </a:tblGrid>
              <a:tr h="901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Сумма задолженности по налогам физических лиц</a:t>
                      </a:r>
                      <a:r>
                        <a:rPr lang="ru-RU" sz="1200" b="0" i="0" u="none" strike="noStrike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на 1  МАРТА 2019 года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, тыс. руб.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задолженность по налогам физических лиц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                        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993300"/>
                          </a:solidFill>
                          <a:effectLst/>
                          <a:latin typeface="Tahoma"/>
                        </a:rPr>
                        <a:t>на 1 МАРТА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налог на имущество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земельный налог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Всего, тыс.руб.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жителя, рублей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Кушманское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55,2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60,1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37,5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80,3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39,4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81,7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9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29,2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34,2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3498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100,0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485,6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585,60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42,8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619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919524"/>
              </p:ext>
            </p:extLst>
          </p:nvPr>
        </p:nvGraphicFramePr>
        <p:xfrm>
          <a:off x="0" y="1235363"/>
          <a:ext cx="9132143" cy="5506007"/>
        </p:xfrm>
        <a:graphic>
          <a:graphicData uri="http://schemas.openxmlformats.org/drawingml/2006/table">
            <a:tbl>
              <a:tblPr/>
              <a:tblGrid>
                <a:gridCol w="1089428"/>
                <a:gridCol w="2042412"/>
                <a:gridCol w="1368152"/>
                <a:gridCol w="864096"/>
                <a:gridCol w="1000903"/>
                <a:gridCol w="664552"/>
                <a:gridCol w="664552"/>
                <a:gridCol w="719024"/>
                <a:gridCol w="719024"/>
              </a:tblGrid>
              <a:tr h="8737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Количество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дворов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01.01.2019 год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Поголовье  скота,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голов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01 АПРЕЛЯ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КРС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 дворов, голов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Плотность поголовья коров  на 100 дворов, голов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единиц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 том числе коровы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КРС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коровы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363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419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240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332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129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835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231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773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4 806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4 863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1 885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619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45108"/>
              </p:ext>
            </p:extLst>
          </p:nvPr>
        </p:nvGraphicFramePr>
        <p:xfrm>
          <a:off x="0" y="1340768"/>
          <a:ext cx="9144001" cy="5400600"/>
        </p:xfrm>
        <a:graphic>
          <a:graphicData uri="http://schemas.openxmlformats.org/drawingml/2006/table">
            <a:tbl>
              <a:tblPr/>
              <a:tblGrid>
                <a:gridCol w="838224"/>
                <a:gridCol w="2365620"/>
                <a:gridCol w="2164563"/>
                <a:gridCol w="1443042"/>
                <a:gridCol w="1154433"/>
                <a:gridCol w="1178119"/>
              </a:tblGrid>
              <a:tr h="9900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Закуплено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молоко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от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населения январь-МАРТ 2019 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Закуплено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молоко от населения январь-МАРТ 2019 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Реализовано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корову молока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Реализовано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 1 корову молока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91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центнеров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кг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баллы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2618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1181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Кушманское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484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693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693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6,0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1407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818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2,0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823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638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0,5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632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770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997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707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863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640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842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859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728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751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7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655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7,0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588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8,5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2303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13 837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734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6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52632" y="571480"/>
            <a:ext cx="8191368" cy="6193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prstClr val="black"/>
                </a:solidFill>
              </a:rPr>
              <a:t>ИТОГОВЫЕ ДАННЫЕ ПО СЕЛЬСКИМ ПОСЕЛЕНИЯМ ЗА </a:t>
            </a:r>
            <a:r>
              <a:rPr lang="ru-RU" sz="1800" b="1" dirty="0" smtClean="0">
                <a:solidFill>
                  <a:prstClr val="black"/>
                </a:solidFill>
              </a:rPr>
              <a:t>1 КВАРТАЛ 2019 ГОДА</a:t>
            </a:r>
            <a:endParaRPr lang="ru-RU" sz="3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40775" y="0"/>
            <a:ext cx="819136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Кайбицкий муниципальный район</a:t>
            </a:r>
          </a:p>
        </p:txBody>
      </p:sp>
      <p:pic>
        <p:nvPicPr>
          <p:cNvPr id="4098" name="Picture 2" descr="C:\Users\Айдар\Desktop\untitl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633" cy="119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358990"/>
              </p:ext>
            </p:extLst>
          </p:nvPr>
        </p:nvGraphicFramePr>
        <p:xfrm>
          <a:off x="165333" y="1268760"/>
          <a:ext cx="8928993" cy="5400595"/>
        </p:xfrm>
        <a:graphic>
          <a:graphicData uri="http://schemas.openxmlformats.org/drawingml/2006/table">
            <a:tbl>
              <a:tblPr/>
              <a:tblGrid>
                <a:gridCol w="590243"/>
                <a:gridCol w="1944216"/>
                <a:gridCol w="1368152"/>
                <a:gridCol w="1296144"/>
                <a:gridCol w="1008112"/>
                <a:gridCol w="959342"/>
                <a:gridCol w="127312"/>
                <a:gridCol w="127312"/>
                <a:gridCol w="754080"/>
                <a:gridCol w="754080"/>
              </a:tblGrid>
              <a:tr h="8775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№ п/п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Наименование сельского поселения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ИТОГО баллы по всем показателям за январь - МАРТ 2019 года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на 01.04.2019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               на  01.01.2019 года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Отклонение                 (+   рост,                          " - " уменьшение)        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Занимаемое место на 01.04. 2018 г.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Отклонение                 (+   рост,                          " - " уменьшение)         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 всем показателям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Чутеевское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Молькеевское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effectLst/>
                          <a:latin typeface="Tahoma"/>
                        </a:rPr>
                        <a:t>Кушманское</a:t>
                      </a:r>
                      <a:endParaRPr lang="ru-RU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М.Меминское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Надеждинское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Хозесановское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Эбалаковское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Б.Русаковское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Ст.Тябердинское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Б.Кайбицкое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Багаевское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Бурундуковское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Ульянковское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97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Б.Подберезинское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Муралинское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Кулангинское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102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Федоровское</a:t>
                      </a:r>
                    </a:p>
                  </a:txBody>
                  <a:tcPr marL="3912" marR="3912" marT="3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103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14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2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 по району: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912" marR="3912" marT="391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3912" marR="3912" marT="391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2052</TotalTime>
  <Words>1431</Words>
  <Application>Microsoft Office PowerPoint</Application>
  <PresentationFormat>Экран (4:3)</PresentationFormat>
  <Paragraphs>1069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ИТОГОВЫЕ ДАННЫЕ ПО СЕЛЬСКИМ ПОСЕЛЕНИЯМ ЗА 1 КВАРТАЛ 2019 ГОДА  </vt:lpstr>
      <vt:lpstr>ИТОГОВЫЕ ДАННЫЕ ПО СЕЛЬСКИМ ПОСЕЛЕНИЯМ ЗА 1 КВАРТАЛ 2019 ГОДА</vt:lpstr>
      <vt:lpstr>ИТОГОВЫЕ ДАННЫЕ ПО СЕЛЬСКИМ ПОСЕЛЕНИЯМ ЗА 1 КВАРТАЛ 2019 ГОДА</vt:lpstr>
      <vt:lpstr>ИТОГОВЫЕ ДАННЫЕ ПО СЕЛЬСКИМ ПОСЕЛЕНИЯМ ЗА 1 КВАРТАЛ 2019 ГОДА</vt:lpstr>
      <vt:lpstr>ИТОГОВЫЕ ДАННЫЕ ПО СЕЛЬСКИМ ПОСЕЛЕНИЯМ ЗА 1 КВАРТАЛ 2019 ГОДА</vt:lpstr>
      <vt:lpstr>ИТОГОВЫЕ ДАННЫЕ ПО СЕЛЬСКИМ ПОСЕЛЕНИЯМ ЗА 1 КВАРТАЛ 2019 ГОДА</vt:lpstr>
      <vt:lpstr>ИТОГОВЫЕ ДАННЫЕ ПО СЕЛЬСКИМ ПОСЕЛЕНИЯМ ЗА 1 КВАРТАЛ 2019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ОАО «Кайбицыагрохимсервис»</dc:title>
  <dc:creator>Aidar</dc:creator>
  <cp:lastModifiedBy>adm</cp:lastModifiedBy>
  <cp:revision>167</cp:revision>
  <cp:lastPrinted>2019-04-19T08:59:50Z</cp:lastPrinted>
  <dcterms:created xsi:type="dcterms:W3CDTF">2013-03-07T10:14:18Z</dcterms:created>
  <dcterms:modified xsi:type="dcterms:W3CDTF">2019-04-22T11:51:00Z</dcterms:modified>
</cp:coreProperties>
</file>