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7" r:id="rId3"/>
    <p:sldId id="275" r:id="rId4"/>
    <p:sldId id="278" r:id="rId5"/>
    <p:sldId id="279" r:id="rId6"/>
    <p:sldId id="282" r:id="rId7"/>
    <p:sldId id="283" r:id="rId8"/>
    <p:sldId id="290" r:id="rId9"/>
    <p:sldId id="289" r:id="rId10"/>
    <p:sldId id="292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78" autoAdjust="0"/>
  </p:normalViewPr>
  <p:slideViewPr>
    <p:cSldViewPr>
      <p:cViewPr>
        <p:scale>
          <a:sx n="74" d="100"/>
          <a:sy n="74" d="100"/>
        </p:scale>
        <p:origin x="-19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3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r">
              <a:defRPr sz="1200"/>
            </a:lvl1pPr>
          </a:lstStyle>
          <a:p>
            <a:fld id="{500242D7-37B7-4AAD-9FB6-459C6E7C54B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8" tIns="45759" rIns="91518" bIns="45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6" cy="4467225"/>
          </a:xfrm>
          <a:prstGeom prst="rect">
            <a:avLst/>
          </a:prstGeom>
        </p:spPr>
        <p:txBody>
          <a:bodyPr vert="horz" lIns="91518" tIns="45759" rIns="91518" bIns="457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3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r">
              <a:defRPr sz="1200"/>
            </a:lvl1pPr>
          </a:lstStyle>
          <a:p>
            <a:fld id="{43AB365A-0DD9-43D9-913F-F89535797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40775" y="595395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2000" b="1" dirty="0" smtClean="0">
                <a:solidFill>
                  <a:prstClr val="black"/>
                </a:solidFill>
              </a:rPr>
              <a:t>4 </a:t>
            </a:r>
            <a:r>
              <a:rPr lang="ru-RU" sz="2000" b="1" dirty="0" smtClean="0">
                <a:solidFill>
                  <a:prstClr val="black"/>
                </a:solidFill>
              </a:rPr>
              <a:t>КВАРТАЛ 2020 ГОДА</a:t>
            </a: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32814"/>
              </p:ext>
            </p:extLst>
          </p:nvPr>
        </p:nvGraphicFramePr>
        <p:xfrm>
          <a:off x="107504" y="1412776"/>
          <a:ext cx="8928992" cy="5267306"/>
        </p:xfrm>
        <a:graphic>
          <a:graphicData uri="http://schemas.openxmlformats.org/drawingml/2006/table">
            <a:tbl>
              <a:tblPr/>
              <a:tblGrid>
                <a:gridCol w="1152129"/>
                <a:gridCol w="2918529"/>
                <a:gridCol w="1551845"/>
                <a:gridCol w="1155067"/>
                <a:gridCol w="1081589"/>
                <a:gridCol w="1069833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численность населения на 01.01.2020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РОДИЛИСЬ ДЕТЕЙ</a:t>
                      </a:r>
                      <a:r>
                        <a:rPr lang="ru-RU" sz="1200" b="0" i="0" u="none" strike="noStrike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( по данным СП)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январь-ДЕКАБРЬ </a:t>
                      </a:r>
                    </a:p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январь-ДЕКАБРЬ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0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13 415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105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йдар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52500" y="571500"/>
            <a:ext cx="8191500" cy="6191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83097"/>
              </p:ext>
            </p:extLst>
          </p:nvPr>
        </p:nvGraphicFramePr>
        <p:xfrm>
          <a:off x="179512" y="1190625"/>
          <a:ext cx="8856984" cy="5478743"/>
        </p:xfrm>
        <a:graphic>
          <a:graphicData uri="http://schemas.openxmlformats.org/drawingml/2006/table">
            <a:tbl>
              <a:tblPr/>
              <a:tblGrid>
                <a:gridCol w="805180"/>
                <a:gridCol w="2488739"/>
                <a:gridCol w="1756757"/>
                <a:gridCol w="1541029"/>
                <a:gridCol w="1310667"/>
                <a:gridCol w="954612"/>
              </a:tblGrid>
              <a:tr h="8902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баллы по всем показателям за январь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 ДЕКАБРЬ 2020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года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на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01.01.2021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               на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01.10.2020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Отклонение                 (+   рост,                          " - " уменьшение)        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 всем показателям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03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8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53452"/>
              </p:ext>
            </p:extLst>
          </p:nvPr>
        </p:nvGraphicFramePr>
        <p:xfrm>
          <a:off x="251520" y="1314345"/>
          <a:ext cx="8784976" cy="5531260"/>
        </p:xfrm>
        <a:graphic>
          <a:graphicData uri="http://schemas.openxmlformats.org/drawingml/2006/table">
            <a:tbl>
              <a:tblPr/>
              <a:tblGrid>
                <a:gridCol w="941049"/>
                <a:gridCol w="1939271"/>
                <a:gridCol w="1368152"/>
                <a:gridCol w="1656184"/>
                <a:gridCol w="1440160"/>
                <a:gridCol w="1440160"/>
              </a:tblGrid>
              <a:tr h="8325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численность населения на 01.01.2020 г.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УМЕРЛИ, человек                </a:t>
                      </a:r>
                      <a:r>
                        <a:rPr lang="ru-RU" sz="1200" b="0" i="0" u="none" strike="noStrike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(по данным СП)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 на 1000 жителей 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на 1000 жителей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0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ДЕКАБРЬ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г.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январь-ДЕКАБРЬ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г.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 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Кулангинское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Хозесановское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Б.Подберезинское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Багаевское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Надеждинское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1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129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13 415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245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500" y="571500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46949"/>
              </p:ext>
            </p:extLst>
          </p:nvPr>
        </p:nvGraphicFramePr>
        <p:xfrm>
          <a:off x="179512" y="1412776"/>
          <a:ext cx="8784977" cy="5328594"/>
        </p:xfrm>
        <a:graphic>
          <a:graphicData uri="http://schemas.openxmlformats.org/drawingml/2006/table">
            <a:tbl>
              <a:tblPr/>
              <a:tblGrid>
                <a:gridCol w="1632573"/>
                <a:gridCol w="3934812"/>
                <a:gridCol w="1585019"/>
                <a:gridCol w="1632573"/>
              </a:tblGrid>
              <a:tr h="8658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Достижения в спорте (сумма баллов),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январь-ДЕКАБРЬ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2020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Достижения в спорте   </a:t>
                      </a:r>
                      <a:endParaRPr lang="ru-RU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за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12 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МЕСЯЦЕВ 2020 год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Чутеевское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Б.Кайбицкое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М.Меминское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Хозесановское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Бурундуковское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Ульянковское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Ст.Тябердинское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0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67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</a:t>
            </a:r>
            <a:r>
              <a:rPr lang="ru-RU" sz="1800" b="1" dirty="0" smtClean="0">
                <a:solidFill>
                  <a:prstClr val="black"/>
                </a:solidFill>
              </a:rPr>
              <a:t>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99310"/>
              </p:ext>
            </p:extLst>
          </p:nvPr>
        </p:nvGraphicFramePr>
        <p:xfrm>
          <a:off x="107504" y="1340768"/>
          <a:ext cx="8856984" cy="5400604"/>
        </p:xfrm>
        <a:graphic>
          <a:graphicData uri="http://schemas.openxmlformats.org/drawingml/2006/table">
            <a:tbl>
              <a:tblPr/>
              <a:tblGrid>
                <a:gridCol w="871179"/>
                <a:gridCol w="2540938"/>
                <a:gridCol w="1960152"/>
                <a:gridCol w="1814956"/>
                <a:gridCol w="1669759"/>
              </a:tblGrid>
              <a:tr h="946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Введено жилья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 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КВАРТАЛ 2020 год 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кв.метров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введенная за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КВАРТАЛ 2020 г. на одного жителя,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кв.м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введенная </a:t>
                      </a:r>
                      <a:endParaRPr lang="ru-RU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за 4 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КВАРТАЛ 2020 г. жилья  на одного жителя, </a:t>
                      </a:r>
                      <a:r>
                        <a:rPr lang="ru-RU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кв.м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5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2924,0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853" marR="3853" marT="3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853" marR="3853" marT="3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7031,0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853" marR="3853" marT="3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853" marR="3853" marT="3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853" marR="3853" marT="3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619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>
                <a:solidFill>
                  <a:prstClr val="black"/>
                </a:solidFill>
              </a:rPr>
              <a:t>4</a:t>
            </a:r>
            <a:r>
              <a:rPr lang="ru-RU" sz="1800" b="1" dirty="0" smtClean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88834"/>
              </p:ext>
            </p:extLst>
          </p:nvPr>
        </p:nvGraphicFramePr>
        <p:xfrm>
          <a:off x="107504" y="1268760"/>
          <a:ext cx="8856983" cy="5449823"/>
        </p:xfrm>
        <a:graphic>
          <a:graphicData uri="http://schemas.openxmlformats.org/drawingml/2006/table">
            <a:tbl>
              <a:tblPr/>
              <a:tblGrid>
                <a:gridCol w="936104"/>
                <a:gridCol w="2232248"/>
                <a:gridCol w="2088232"/>
                <a:gridCol w="2232248"/>
                <a:gridCol w="1368151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Сбор собственных доходов сельских поселений за ЯНВАРЬ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–ДЕКАБРЬ 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Всего,тыс.руб.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3 908,8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2 828,8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1 717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2 782,3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2 456,1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2 339,0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2 257,5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2 127,8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2 002,7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1 983,2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1 944,3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1 804,4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1 785,8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1 626,6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1 613,8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1 534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1 342,0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0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1 278,5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1 127,8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147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27 248,1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ahoma"/>
                        </a:rPr>
                        <a:t> 031,2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619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79283"/>
              </p:ext>
            </p:extLst>
          </p:nvPr>
        </p:nvGraphicFramePr>
        <p:xfrm>
          <a:off x="179513" y="1268760"/>
          <a:ext cx="8856983" cy="5480770"/>
        </p:xfrm>
        <a:graphic>
          <a:graphicData uri="http://schemas.openxmlformats.org/drawingml/2006/table">
            <a:tbl>
              <a:tblPr/>
              <a:tblGrid>
                <a:gridCol w="576064"/>
                <a:gridCol w="2880320"/>
                <a:gridCol w="2448272"/>
                <a:gridCol w="1512168"/>
                <a:gridCol w="1440159"/>
              </a:tblGrid>
              <a:tr h="8672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план 2020 годовой (тыс.руб)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Исполнение бюджета за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МЕСЯЦЕВ 2020год, %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0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150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21 134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129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йдар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52500" y="571500"/>
            <a:ext cx="8191500" cy="6191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86336"/>
              </p:ext>
            </p:extLst>
          </p:nvPr>
        </p:nvGraphicFramePr>
        <p:xfrm>
          <a:off x="107504" y="1268760"/>
          <a:ext cx="8856983" cy="5480770"/>
        </p:xfrm>
        <a:graphic>
          <a:graphicData uri="http://schemas.openxmlformats.org/drawingml/2006/table">
            <a:tbl>
              <a:tblPr/>
              <a:tblGrid>
                <a:gridCol w="1100467"/>
                <a:gridCol w="2937538"/>
                <a:gridCol w="1112300"/>
                <a:gridCol w="1112300"/>
                <a:gridCol w="946637"/>
                <a:gridCol w="949596"/>
                <a:gridCol w="698145"/>
              </a:tblGrid>
              <a:tr h="8672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Сумма задолженности по налогам физических лиц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ru-RU" sz="1200" b="0" i="0" u="none" strike="noStrike" dirty="0" smtClean="0">
                        <a:solidFill>
                          <a:srgbClr val="9933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1  </a:t>
                      </a:r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ЯНВАРЯ 2021 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года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тыс.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руб.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задолженность по налогам физических лиц  </a:t>
                      </a:r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ru-RU" sz="1200" b="0" i="0" u="none" strike="noStrike" dirty="0" smtClean="0">
                        <a:solidFill>
                          <a:srgbClr val="9933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ЯНВАРЯ 2021 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налог на имущество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земельный налог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 тыс.руб.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0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6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150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277,9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837,0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1114,9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йдар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52500" y="571500"/>
            <a:ext cx="8191500" cy="6191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200957"/>
              </p:ext>
            </p:extLst>
          </p:nvPr>
        </p:nvGraphicFramePr>
        <p:xfrm>
          <a:off x="107504" y="1340768"/>
          <a:ext cx="8856982" cy="5400592"/>
        </p:xfrm>
        <a:graphic>
          <a:graphicData uri="http://schemas.openxmlformats.org/drawingml/2006/table">
            <a:tbl>
              <a:tblPr/>
              <a:tblGrid>
                <a:gridCol w="1254086"/>
                <a:gridCol w="3113268"/>
                <a:gridCol w="1254086"/>
                <a:gridCol w="852778"/>
                <a:gridCol w="852778"/>
                <a:gridCol w="764993"/>
                <a:gridCol w="764993"/>
              </a:tblGrid>
              <a:tr h="877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Количество дворов на 01.01.2020 год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Поголовье  скота,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голов  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01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КРС на 100 дворов, голов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единиц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коровы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3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7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4 808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 </a:t>
                      </a:r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088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864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8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йдар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52500" y="571500"/>
            <a:ext cx="8191500" cy="6191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4 </a:t>
            </a:r>
            <a:r>
              <a:rPr lang="ru-RU" sz="1800" b="1" dirty="0" smtClean="0">
                <a:solidFill>
                  <a:prstClr val="black"/>
                </a:solidFill>
              </a:rPr>
              <a:t>КВАРТАЛ 2020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73490"/>
              </p:ext>
            </p:extLst>
          </p:nvPr>
        </p:nvGraphicFramePr>
        <p:xfrm>
          <a:off x="179511" y="1268760"/>
          <a:ext cx="8784977" cy="5444238"/>
        </p:xfrm>
        <a:graphic>
          <a:graphicData uri="http://schemas.openxmlformats.org/drawingml/2006/table">
            <a:tbl>
              <a:tblPr/>
              <a:tblGrid>
                <a:gridCol w="864096"/>
                <a:gridCol w="2952328"/>
                <a:gridCol w="1440160"/>
                <a:gridCol w="864096"/>
                <a:gridCol w="1045285"/>
                <a:gridCol w="809506"/>
                <a:gridCol w="809506"/>
              </a:tblGrid>
              <a:tr h="792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Количество дворов на 01.01.2020 год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Поголовье  скота, голов     на 01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ЯНВАРЯ 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года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коров  на 100 дворов, голов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единиц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коровы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коровы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11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12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13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15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16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17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29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4 808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 </a:t>
                      </a:r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088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864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ahoma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01" marR="3901" marT="39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8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1571</Words>
  <Application>Microsoft Office PowerPoint</Application>
  <PresentationFormat>Экран (4:3)</PresentationFormat>
  <Paragraphs>1154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ИТОГОВЫЕ ДАННЫЕ ПО СЕЛЬСКИМ ПОСЕЛЕНИЯМ ЗА 4 КВАРТАЛ 2020 ГОДА </vt:lpstr>
      <vt:lpstr>ИТОГОВЫЕ ДАННЫЕ ПО СЕЛЬСКИМ ПОСЕЛЕНИЯМ ЗА 4 КВАРТАЛ 2020 ГОДА</vt:lpstr>
      <vt:lpstr>ИТОГОВЫЕ ДАННЫЕ ПО СЕЛЬСКИМ ПОСЕЛЕНИЯМ ЗА 4 КВАРТАЛ 2020 ГОДА</vt:lpstr>
      <vt:lpstr>ИТОГОВЫЕ ДАННЫЕ ПО СЕЛЬСКИМ ПОСЕЛЕНИЯМ ЗА 4 КВАРТАЛ 2020  ГОДА</vt:lpstr>
      <vt:lpstr>ИТОГОВЫЕ ДАННЫЕ ПО СЕЛЬСКИМ ПОСЕЛЕНИЯМ ЗА 4 КВАРТАЛ 2020 ГОДА</vt:lpstr>
      <vt:lpstr>ИТОГОВЫЕ ДАННЫЕ ПО СЕЛЬСКИМ ПОСЕЛЕНИЯМ ЗА 4 КВАРТАЛ 2020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ОАО «Кайбицыагрохимсервис»</dc:title>
  <dc:creator>Aidar</dc:creator>
  <cp:lastModifiedBy>adm</cp:lastModifiedBy>
  <cp:revision>204</cp:revision>
  <cp:lastPrinted>2021-01-29T08:23:28Z</cp:lastPrinted>
  <dcterms:created xsi:type="dcterms:W3CDTF">2013-03-07T10:14:18Z</dcterms:created>
  <dcterms:modified xsi:type="dcterms:W3CDTF">2021-01-29T08:29:09Z</dcterms:modified>
</cp:coreProperties>
</file>